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302" r:id="rId3"/>
    <p:sldId id="300" r:id="rId4"/>
    <p:sldId id="298" r:id="rId5"/>
    <p:sldId id="296" r:id="rId6"/>
    <p:sldId id="303" r:id="rId7"/>
    <p:sldId id="304" r:id="rId8"/>
  </p:sldIdLst>
  <p:sldSz cx="10333038" cy="7200900"/>
  <p:notesSz cx="6954838" cy="93091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E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>
      <p:cViewPr varScale="1">
        <p:scale>
          <a:sx n="95" d="100"/>
          <a:sy n="95" d="100"/>
        </p:scale>
        <p:origin x="1109" y="53"/>
      </p:cViewPr>
      <p:guideLst>
        <p:guide orient="horz" pos="2268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49D38-0A12-423A-AA25-F6D02C19083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63638"/>
            <a:ext cx="45069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C542-92D2-494B-905A-2AB82163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FC542-92D2-494B-905A-2AB82163CC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78" y="2236947"/>
            <a:ext cx="8783082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956" y="4080510"/>
            <a:ext cx="723312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7350" y="303372"/>
            <a:ext cx="2626314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3028" y="303372"/>
            <a:ext cx="7712105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239" y="4627245"/>
            <a:ext cx="8783082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239" y="3052049"/>
            <a:ext cx="8783082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28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38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4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5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6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7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3029" y="1763554"/>
            <a:ext cx="5168312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3558" y="1763554"/>
            <a:ext cx="5170107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11869"/>
            <a:ext cx="4565553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652" y="2283619"/>
            <a:ext cx="4565553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9041" y="1611869"/>
            <a:ext cx="456734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9041" y="2283619"/>
            <a:ext cx="4567346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86702"/>
            <a:ext cx="3399498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9931" y="286703"/>
            <a:ext cx="5776455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653" y="1506856"/>
            <a:ext cx="3399498" cy="4925616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348" y="5040630"/>
            <a:ext cx="619982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5348" y="643414"/>
            <a:ext cx="619982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0954" indent="0">
              <a:buNone/>
              <a:defRPr sz="3100"/>
            </a:lvl2pPr>
            <a:lvl3pPr marL="1001908" indent="0">
              <a:buNone/>
              <a:defRPr sz="2600"/>
            </a:lvl3pPr>
            <a:lvl4pPr marL="1502862" indent="0">
              <a:buNone/>
              <a:defRPr sz="2200"/>
            </a:lvl4pPr>
            <a:lvl5pPr marL="2003816" indent="0">
              <a:buNone/>
              <a:defRPr sz="2200"/>
            </a:lvl5pPr>
            <a:lvl6pPr marL="2504770" indent="0">
              <a:buNone/>
              <a:defRPr sz="2200"/>
            </a:lvl6pPr>
            <a:lvl7pPr marL="3005724" indent="0">
              <a:buNone/>
              <a:defRPr sz="2200"/>
            </a:lvl7pPr>
            <a:lvl8pPr marL="3506678" indent="0">
              <a:buNone/>
              <a:defRPr sz="2200"/>
            </a:lvl8pPr>
            <a:lvl9pPr marL="400763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5348" y="5635705"/>
            <a:ext cx="6199823" cy="845105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  <a:prstGeom prst="rect">
            <a:avLst/>
          </a:prstGeom>
        </p:spPr>
        <p:txBody>
          <a:bodyPr vert="horz" lIns="100191" tIns="50095" rIns="100191" bIns="500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80211"/>
            <a:ext cx="9299734" cy="4752261"/>
          </a:xfrm>
          <a:prstGeom prst="rect">
            <a:avLst/>
          </a:prstGeom>
        </p:spPr>
        <p:txBody>
          <a:bodyPr vert="horz" lIns="100191" tIns="50095" rIns="100191" bIns="500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652" y="6674168"/>
            <a:ext cx="2411042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9D80-5471-495A-811E-CD049B02C665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30455" y="6674168"/>
            <a:ext cx="3272129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05344" y="6674168"/>
            <a:ext cx="2411042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90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716" indent="-375716" algn="l" defTabSz="10019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050" indent="-313096" algn="l" defTabSz="10019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38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339" indent="-250477" algn="l" defTabSz="10019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93" indent="-250477" algn="l" defTabSz="10019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5247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201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715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109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498"/>
            <a:ext cx="10333038" cy="581233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№1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73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686"/>
            <a:ext cx="10333038" cy="508106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№1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22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801"/>
            <a:ext cx="10333038" cy="439329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646239" y="1368202"/>
            <a:ext cx="504056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50295" y="1368202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50295" y="115217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</a:t>
            </a:r>
            <a:endParaRPr lang="en-US" sz="12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950495" y="1368202"/>
            <a:ext cx="504056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4551" y="1368202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54551" y="115217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3</a:t>
            </a:r>
            <a:endParaRPr lang="en-US" sz="12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934271" y="1429177"/>
            <a:ext cx="792088" cy="9471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26359" y="144021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26359" y="122418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4</a:t>
            </a:r>
            <a:endParaRPr lang="en-US" sz="12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02023" y="280836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50" y="5040560"/>
            <a:ext cx="5549679" cy="208828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102623" y="4680570"/>
            <a:ext cx="432048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34671" y="5256634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34671" y="504061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2</a:t>
            </a:r>
            <a:endParaRPr lang="en-US" sz="12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750695" y="5472658"/>
            <a:ext cx="576064" cy="4320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26759" y="5461625"/>
            <a:ext cx="10081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26759" y="525663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/>
              <a:t>არსებული ბეტონის მოედანი</a:t>
            </a:r>
            <a:endParaRPr lang="en-US" sz="1200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№1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878487" y="2448322"/>
            <a:ext cx="1440160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030887" y="4320530"/>
            <a:ext cx="1440160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78287" y="3392810"/>
            <a:ext cx="0" cy="999728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8" y="948171"/>
            <a:ext cx="8514849" cy="531040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28" y="4392258"/>
            <a:ext cx="3870375" cy="233747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854151" y="1440210"/>
            <a:ext cx="504056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58207" y="144021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8207" y="122418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7</a:t>
            </a:r>
            <a:endParaRPr lang="en-US" sz="12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18247" y="2952378"/>
            <a:ext cx="432048" cy="4320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50295" y="338442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50295" y="316840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/>
              <a:t>5</a:t>
            </a:r>
            <a:endParaRPr lang="en-US" sz="12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278087" y="2952378"/>
            <a:ext cx="432048" cy="6370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62063" y="360045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2063" y="338442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6</a:t>
            </a:r>
            <a:endParaRPr lang="en-US" sz="12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262863" y="4320530"/>
            <a:ext cx="504056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766919" y="432053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66919" y="410450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8</a:t>
            </a:r>
            <a:endParaRPr lang="en-US" sz="1200" b="1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№1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08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87" y="788538"/>
            <a:ext cx="6551592" cy="394733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" y="3260155"/>
            <a:ext cx="4508848" cy="338163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3726359" y="4968602"/>
            <a:ext cx="360040" cy="2160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86399" y="4968602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6399" y="475257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9</a:t>
            </a:r>
            <a:endParaRPr lang="en-US" sz="12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742583" y="1872258"/>
            <a:ext cx="216024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42583" y="194426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2,50</a:t>
            </a:r>
            <a:endParaRPr lang="en-US" sz="1400" b="1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910935" y="1708497"/>
            <a:ext cx="216024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910935" y="178050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3,00</a:t>
            </a:r>
            <a:endParaRPr lang="en-US" sz="1400" b="1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6174631" y="3528442"/>
            <a:ext cx="216024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74631" y="326015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C000"/>
                </a:solidFill>
              </a:rPr>
              <a:t>0,00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8190855" y="3868737"/>
            <a:ext cx="216024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190855" y="360045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- 0,20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62463" y="4896594"/>
            <a:ext cx="5589849" cy="22775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tx1"/>
                </a:solidFill>
              </a:rPr>
              <a:t>მასალების </a:t>
            </a:r>
            <a:r>
              <a:rPr lang="en-GB" sz="1200" b="1" dirty="0" smtClean="0">
                <a:solidFill>
                  <a:schemeClr val="tx1"/>
                </a:solidFill>
                <a:latin typeface="xAcadNusx"/>
              </a:rPr>
              <a:t>ხ</a:t>
            </a:r>
            <a:r>
              <a:rPr lang="ka-GE" sz="1200" b="1" dirty="0" smtClean="0">
                <a:solidFill>
                  <a:schemeClr val="tx1"/>
                </a:solidFill>
                <a:latin typeface="xAcadNusx"/>
              </a:rPr>
              <a:t>არჯი</a:t>
            </a:r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100</a:t>
            </a:r>
            <a:r>
              <a:rPr lang="ka-GE" sz="1000" dirty="0" smtClean="0">
                <a:solidFill>
                  <a:schemeClr val="tx1"/>
                </a:solidFill>
              </a:rPr>
              <a:t>მმ დიამეტრის ლითონის მილი </a:t>
            </a:r>
            <a:r>
              <a:rPr lang="en-GB" sz="1000" dirty="0" smtClean="0">
                <a:solidFill>
                  <a:schemeClr val="tx1"/>
                </a:solidFill>
              </a:rPr>
              <a:t>L=3300</a:t>
            </a:r>
            <a:r>
              <a:rPr lang="ka-GE" sz="1000" dirty="0" smtClean="0">
                <a:solidFill>
                  <a:schemeClr val="tx1"/>
                </a:solidFill>
              </a:rPr>
              <a:t>მმ</a:t>
            </a:r>
            <a:r>
              <a:rPr lang="ru-RU" sz="1000" dirty="0" smtClean="0">
                <a:solidFill>
                  <a:schemeClr val="tx1"/>
                </a:solidFill>
              </a:rPr>
              <a:t>– </a:t>
            </a:r>
            <a:r>
              <a:rPr lang="en-GB" sz="1000" dirty="0" smtClean="0">
                <a:solidFill>
                  <a:schemeClr val="tx1"/>
                </a:solidFill>
              </a:rPr>
              <a:t>3</a:t>
            </a:r>
            <a:r>
              <a:rPr lang="ka-GE" sz="1000" dirty="0" smtClean="0">
                <a:solidFill>
                  <a:schemeClr val="tx1"/>
                </a:solidFill>
              </a:rPr>
              <a:t>ცალი (</a:t>
            </a:r>
            <a:r>
              <a:rPr lang="en-GB" sz="1000" dirty="0" smtClean="0">
                <a:solidFill>
                  <a:schemeClr val="tx1"/>
                </a:solidFill>
              </a:rPr>
              <a:t>10</a:t>
            </a:r>
            <a:r>
              <a:rPr lang="ka-GE" sz="1000" dirty="0" smtClean="0">
                <a:solidFill>
                  <a:schemeClr val="tx1"/>
                </a:solidFill>
              </a:rPr>
              <a:t>გმ),</a:t>
            </a: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100</a:t>
            </a:r>
            <a:r>
              <a:rPr lang="ka-GE" sz="1000" dirty="0" smtClean="0">
                <a:solidFill>
                  <a:schemeClr val="tx1"/>
                </a:solidFill>
              </a:rPr>
              <a:t>მმ დიამეტრის ლითონის მილი </a:t>
            </a:r>
            <a:r>
              <a:rPr lang="en-GB" sz="1000" dirty="0" smtClean="0">
                <a:solidFill>
                  <a:schemeClr val="tx1"/>
                </a:solidFill>
              </a:rPr>
              <a:t>l=3800</a:t>
            </a:r>
            <a:r>
              <a:rPr lang="ka-GE" sz="1000" dirty="0" smtClean="0">
                <a:solidFill>
                  <a:schemeClr val="tx1"/>
                </a:solidFill>
              </a:rPr>
              <a:t>მმ - 3ცალი (11,4გმ)</a:t>
            </a:r>
          </a:p>
          <a:p>
            <a:pPr marL="228600" indent="-228600">
              <a:buAutoNum type="arabicPeriod"/>
            </a:pPr>
            <a:r>
              <a:rPr lang="ka-GE" sz="1000" dirty="0" smtClean="0">
                <a:solidFill>
                  <a:schemeClr val="tx1"/>
                </a:solidFill>
              </a:rPr>
              <a:t>63მმ დიამეტრის ლითონის მილი </a:t>
            </a:r>
            <a:r>
              <a:rPr lang="en-GB" sz="1000" dirty="0" smtClean="0">
                <a:solidFill>
                  <a:schemeClr val="tx1"/>
                </a:solidFill>
              </a:rPr>
              <a:t>L= 2100</a:t>
            </a:r>
            <a:r>
              <a:rPr lang="ka-GE" sz="1000" dirty="0" smtClean="0">
                <a:solidFill>
                  <a:schemeClr val="tx1"/>
                </a:solidFill>
              </a:rPr>
              <a:t>მმ - 9ცალი (19გმ)</a:t>
            </a:r>
            <a:endParaRPr lang="en-GB" sz="1000" dirty="0" smtClean="0">
              <a:solidFill>
                <a:schemeClr val="tx1"/>
              </a:solidFill>
            </a:endParaRPr>
          </a:p>
          <a:p>
            <a:r>
              <a:rPr lang="ka-GE" sz="1000" dirty="0">
                <a:solidFill>
                  <a:schemeClr val="tx1"/>
                </a:solidFill>
              </a:rPr>
              <a:t>4</a:t>
            </a:r>
            <a:r>
              <a:rPr lang="ka-GE" sz="1000" dirty="0" smtClean="0">
                <a:solidFill>
                  <a:schemeClr val="tx1"/>
                </a:solidFill>
              </a:rPr>
              <a:t>. 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ka-GE" sz="1000" dirty="0" smtClean="0">
                <a:solidFill>
                  <a:schemeClr val="tx1"/>
                </a:solidFill>
              </a:rPr>
              <a:t>   </a:t>
            </a:r>
            <a:r>
              <a:rPr lang="ru-RU" sz="1000" dirty="0" smtClean="0">
                <a:solidFill>
                  <a:schemeClr val="tx1"/>
                </a:solidFill>
              </a:rPr>
              <a:t>№6 </a:t>
            </a:r>
            <a:r>
              <a:rPr lang="ka-GE" sz="1000" dirty="0" smtClean="0">
                <a:solidFill>
                  <a:schemeClr val="tx1"/>
                </a:solidFill>
              </a:rPr>
              <a:t>შველერი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ka-GE" sz="1000" dirty="0" smtClean="0">
                <a:solidFill>
                  <a:schemeClr val="tx1"/>
                </a:solidFill>
              </a:rPr>
              <a:t>4,6გმ</a:t>
            </a:r>
            <a:r>
              <a:rPr lang="ru-RU" sz="1000" dirty="0" smtClean="0">
                <a:solidFill>
                  <a:schemeClr val="tx1"/>
                </a:solidFill>
              </a:rPr>
              <a:t/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ka-GE" sz="1000" dirty="0">
                <a:solidFill>
                  <a:schemeClr val="tx1"/>
                </a:solidFill>
              </a:rPr>
              <a:t>5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ka-GE" sz="1000" dirty="0" smtClean="0">
                <a:solidFill>
                  <a:schemeClr val="tx1"/>
                </a:solidFill>
              </a:rPr>
              <a:t>    </a:t>
            </a:r>
            <a:r>
              <a:rPr lang="ru-RU" sz="1000" dirty="0" smtClean="0">
                <a:solidFill>
                  <a:schemeClr val="tx1"/>
                </a:solidFill>
              </a:rPr>
              <a:t>№14 </a:t>
            </a:r>
            <a:r>
              <a:rPr lang="ka-GE" sz="1000" dirty="0" smtClean="0">
                <a:solidFill>
                  <a:schemeClr val="tx1"/>
                </a:solidFill>
              </a:rPr>
              <a:t>შველერი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ka-GE" sz="1000" dirty="0" smtClean="0">
                <a:solidFill>
                  <a:schemeClr val="tx1"/>
                </a:solidFill>
              </a:rPr>
              <a:t>13,2 გმ, </a:t>
            </a:r>
            <a:r>
              <a:rPr lang="en-GB" sz="1000" dirty="0" smtClean="0">
                <a:solidFill>
                  <a:schemeClr val="tx1"/>
                </a:solidFill>
              </a:rPr>
              <a:t>-</a:t>
            </a:r>
            <a:r>
              <a:rPr lang="ka-GE" sz="1000" dirty="0" smtClean="0">
                <a:solidFill>
                  <a:schemeClr val="tx1"/>
                </a:solidFill>
              </a:rPr>
              <a:t> 2ცალი (26,4გმ)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ka-GE" sz="1000" dirty="0">
                <a:solidFill>
                  <a:schemeClr val="tx1"/>
                </a:solidFill>
              </a:rPr>
              <a:t>6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en-GB" sz="1000" dirty="0" smtClean="0">
                <a:solidFill>
                  <a:schemeClr val="tx1"/>
                </a:solidFill>
              </a:rPr>
              <a:t>    </a:t>
            </a:r>
            <a:r>
              <a:rPr lang="ka-GE" sz="1000" dirty="0" smtClean="0">
                <a:solidFill>
                  <a:schemeClr val="tx1"/>
                </a:solidFill>
              </a:rPr>
              <a:t>60</a:t>
            </a:r>
            <a:r>
              <a:rPr lang="en-GB" sz="1000" dirty="0" smtClean="0">
                <a:solidFill>
                  <a:schemeClr val="tx1"/>
                </a:solidFill>
              </a:rPr>
              <a:t>X</a:t>
            </a:r>
            <a:r>
              <a:rPr lang="ka-GE" sz="1000" dirty="0" smtClean="0">
                <a:solidFill>
                  <a:schemeClr val="tx1"/>
                </a:solidFill>
              </a:rPr>
              <a:t>80</a:t>
            </a:r>
            <a:r>
              <a:rPr lang="en-GB" sz="1000" dirty="0" smtClean="0">
                <a:solidFill>
                  <a:schemeClr val="tx1"/>
                </a:solidFill>
              </a:rPr>
              <a:t>X</a:t>
            </a:r>
            <a:r>
              <a:rPr lang="ka-GE" sz="1000" dirty="0">
                <a:solidFill>
                  <a:schemeClr val="tx1"/>
                </a:solidFill>
              </a:rPr>
              <a:t>3</a:t>
            </a:r>
            <a:r>
              <a:rPr lang="ka-GE" sz="1000" dirty="0" smtClean="0">
                <a:solidFill>
                  <a:schemeClr val="tx1"/>
                </a:solidFill>
              </a:rPr>
              <a:t>მმ კვეთის კუთხოვანი ლითონი</a:t>
            </a:r>
            <a:r>
              <a:rPr lang="ru-RU" sz="1000" dirty="0" smtClean="0">
                <a:solidFill>
                  <a:schemeClr val="tx1"/>
                </a:solidFill>
              </a:rPr>
              <a:t>  </a:t>
            </a:r>
            <a:r>
              <a:rPr lang="en-GB" sz="1000" dirty="0" smtClean="0">
                <a:solidFill>
                  <a:schemeClr val="tx1"/>
                </a:solidFill>
              </a:rPr>
              <a:t>L=6900</a:t>
            </a:r>
            <a:r>
              <a:rPr lang="ka-GE" sz="1000" dirty="0" smtClean="0">
                <a:solidFill>
                  <a:schemeClr val="tx1"/>
                </a:solidFill>
              </a:rPr>
              <a:t>გმ</a:t>
            </a:r>
            <a:r>
              <a:rPr lang="en-GB" sz="1000" dirty="0" smtClean="0">
                <a:solidFill>
                  <a:schemeClr val="tx1"/>
                </a:solidFill>
              </a:rPr>
              <a:t> - 17 (118</a:t>
            </a:r>
            <a:r>
              <a:rPr lang="ka-GE" sz="1000" dirty="0" smtClean="0">
                <a:solidFill>
                  <a:schemeClr val="tx1"/>
                </a:solidFill>
              </a:rPr>
              <a:t>გმ)</a:t>
            </a:r>
            <a:endParaRPr lang="en-GB" sz="1000" dirty="0" smtClean="0">
              <a:solidFill>
                <a:schemeClr val="tx1"/>
              </a:solidFill>
            </a:endParaRPr>
          </a:p>
          <a:p>
            <a:r>
              <a:rPr lang="ka-GE" sz="1000" dirty="0" smtClean="0">
                <a:solidFill>
                  <a:schemeClr val="tx1"/>
                </a:solidFill>
              </a:rPr>
              <a:t>7.     </a:t>
            </a:r>
            <a:r>
              <a:rPr lang="en-GB" sz="1000" dirty="0" smtClean="0">
                <a:solidFill>
                  <a:schemeClr val="tx1"/>
                </a:solidFill>
              </a:rPr>
              <a:t>20X40</a:t>
            </a:r>
            <a:r>
              <a:rPr lang="ka-GE" sz="1000" dirty="0" smtClean="0">
                <a:solidFill>
                  <a:schemeClr val="tx1"/>
                </a:solidFill>
              </a:rPr>
              <a:t>მმ კვეთის კვადრატული მილი </a:t>
            </a:r>
            <a:r>
              <a:rPr lang="en-GB" sz="1000" dirty="0" smtClean="0">
                <a:solidFill>
                  <a:schemeClr val="tx1"/>
                </a:solidFill>
              </a:rPr>
              <a:t> L=</a:t>
            </a:r>
            <a:r>
              <a:rPr lang="ka-GE" sz="1000" dirty="0" smtClean="0">
                <a:solidFill>
                  <a:schemeClr val="tx1"/>
                </a:solidFill>
              </a:rPr>
              <a:t>14გმ  - 15ცალი (210გმ)</a:t>
            </a:r>
          </a:p>
          <a:p>
            <a:pPr marL="228600" indent="-228600">
              <a:buAutoNum type="arabicPeriod" startAt="8"/>
            </a:pPr>
            <a:r>
              <a:rPr lang="ka-GE" sz="1000" dirty="0" smtClean="0">
                <a:solidFill>
                  <a:schemeClr val="tx1"/>
                </a:solidFill>
              </a:rPr>
              <a:t>0,7მმ სოსქის პროფილირებული ლითონის ფურცელი - 100მ2</a:t>
            </a:r>
          </a:p>
          <a:p>
            <a:r>
              <a:rPr lang="ka-GE" sz="1000" dirty="0" smtClean="0">
                <a:solidFill>
                  <a:schemeClr val="tx1"/>
                </a:solidFill>
              </a:rPr>
              <a:t>9.     40</a:t>
            </a:r>
            <a:r>
              <a:rPr lang="en-GB" sz="1000" dirty="0" smtClean="0">
                <a:solidFill>
                  <a:schemeClr val="tx1"/>
                </a:solidFill>
              </a:rPr>
              <a:t>X40</a:t>
            </a:r>
            <a:r>
              <a:rPr lang="ka-GE" sz="1000" dirty="0" smtClean="0">
                <a:solidFill>
                  <a:schemeClr val="tx1"/>
                </a:solidFill>
              </a:rPr>
              <a:t>მმ ზომის უჯრედებიანი 1500მმ სიმაღლის ლითონის ბადე ,,რაბიცა’’ </a:t>
            </a:r>
            <a:r>
              <a:rPr lang="en-GB" sz="1000" dirty="0" smtClean="0">
                <a:solidFill>
                  <a:schemeClr val="tx1"/>
                </a:solidFill>
              </a:rPr>
              <a:t>L=25</a:t>
            </a:r>
            <a:r>
              <a:rPr lang="ka-GE" sz="1000" dirty="0" smtClean="0">
                <a:solidFill>
                  <a:schemeClr val="tx1"/>
                </a:solidFill>
              </a:rPr>
              <a:t>გმ (30მ2)</a:t>
            </a:r>
          </a:p>
          <a:p>
            <a:r>
              <a:rPr lang="ka-GE" sz="1000" dirty="0" smtClean="0">
                <a:solidFill>
                  <a:schemeClr val="tx1"/>
                </a:solidFill>
              </a:rPr>
              <a:t>-       6მმ დიამეტრის გლუვი არმატურა </a:t>
            </a:r>
            <a:r>
              <a:rPr lang="en-GB" sz="1000" dirty="0" smtClean="0">
                <a:solidFill>
                  <a:schemeClr val="tx1"/>
                </a:solidFill>
              </a:rPr>
              <a:t>L=25</a:t>
            </a:r>
            <a:r>
              <a:rPr lang="ka-GE" sz="1000" dirty="0" smtClean="0">
                <a:solidFill>
                  <a:schemeClr val="tx1"/>
                </a:solidFill>
              </a:rPr>
              <a:t>გმ -3ცალი (75გმ)</a:t>
            </a:r>
          </a:p>
          <a:p>
            <a:r>
              <a:rPr lang="ka-GE" sz="1000" dirty="0" smtClean="0">
                <a:solidFill>
                  <a:schemeClr val="tx1"/>
                </a:solidFill>
              </a:rPr>
              <a:t>-       10მმ დიამეტრის არმატურა - </a:t>
            </a:r>
            <a:r>
              <a:rPr lang="ru-RU" sz="1000" dirty="0" smtClean="0">
                <a:solidFill>
                  <a:schemeClr val="tx1"/>
                </a:solidFill>
              </a:rPr>
              <a:t>537</a:t>
            </a:r>
            <a:r>
              <a:rPr lang="ka-GE" sz="1000" dirty="0" smtClean="0">
                <a:solidFill>
                  <a:schemeClr val="tx1"/>
                </a:solidFill>
              </a:rPr>
              <a:t>გმ (</a:t>
            </a:r>
            <a:r>
              <a:rPr lang="ru-RU" sz="1000" dirty="0" smtClean="0">
                <a:solidFill>
                  <a:schemeClr val="tx1"/>
                </a:solidFill>
              </a:rPr>
              <a:t>134</a:t>
            </a:r>
            <a:r>
              <a:rPr lang="ka-GE" sz="1000" dirty="0" smtClean="0">
                <a:solidFill>
                  <a:schemeClr val="tx1"/>
                </a:solidFill>
              </a:rPr>
              <a:t>კგ)</a:t>
            </a:r>
          </a:p>
          <a:p>
            <a:r>
              <a:rPr lang="ka-GE" sz="1000" dirty="0" smtClean="0">
                <a:solidFill>
                  <a:schemeClr val="tx1"/>
                </a:solidFill>
              </a:rPr>
              <a:t>-        300მარკის ბეტონი - </a:t>
            </a:r>
            <a:r>
              <a:rPr lang="ru-RU" sz="1000" dirty="0" smtClean="0">
                <a:solidFill>
                  <a:schemeClr val="tx1"/>
                </a:solidFill>
              </a:rPr>
              <a:t>6</a:t>
            </a:r>
            <a:r>
              <a:rPr lang="ka-GE" sz="1000" dirty="0" smtClean="0">
                <a:solidFill>
                  <a:schemeClr val="tx1"/>
                </a:solidFill>
              </a:rPr>
              <a:t>მ3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7110736" y="3600450"/>
            <a:ext cx="216024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10736" y="333216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0,20</a:t>
            </a:r>
            <a:endParaRPr lang="en-US" sz="1400" b="1" dirty="0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201820" y="14406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№1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59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2" y="1623010"/>
            <a:ext cx="9919047" cy="420679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201820" y="636105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არმირების გეგმა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42783" y="136820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54751" y="1440210"/>
            <a:ext cx="28803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82743" y="115217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1</a:t>
            </a:r>
            <a:endParaRPr lang="en-US" sz="16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542783" y="345643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254751" y="3672458"/>
            <a:ext cx="28803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82743" y="338442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1</a:t>
            </a:r>
            <a:endParaRPr lang="en-US" sz="1600" b="1" dirty="0"/>
          </a:p>
        </p:txBody>
      </p:sp>
      <p:grpSp>
        <p:nvGrpSpPr>
          <p:cNvPr id="13" name="Группа 12"/>
          <p:cNvGrpSpPr/>
          <p:nvPr/>
        </p:nvGrpSpPr>
        <p:grpSpPr>
          <a:xfrm rot="16200000">
            <a:off x="4230415" y="5193010"/>
            <a:ext cx="288032" cy="288032"/>
            <a:chOff x="4662463" y="5409034"/>
            <a:chExt cx="288032" cy="288032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950495" y="5409034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662463" y="5625058"/>
              <a:ext cx="288032" cy="0"/>
            </a:xfrm>
            <a:prstGeom prst="line">
              <a:avLst/>
            </a:prstGeom>
            <a:ln w="31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446439" y="520611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2</a:t>
            </a:r>
            <a:endParaRPr lang="en-US" sz="16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>
            <a:off x="2214191" y="5040611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>
            <a:off x="1998167" y="5328643"/>
            <a:ext cx="28803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54151" y="5197729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2</a:t>
            </a:r>
            <a:endParaRPr lang="en-US" sz="1600" b="1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№1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10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79" y="4323785"/>
            <a:ext cx="4291358" cy="27215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" y="1008162"/>
            <a:ext cx="9696182" cy="309959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201820" y="636105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არმირება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86199" y="3960490"/>
            <a:ext cx="2344728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u="sng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არმატურის სპეციფიკაცია</a:t>
            </a:r>
            <a:endParaRPr lang="ru-RU" sz="1400" b="1" i="1" u="sng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325847" y="1212169"/>
            <a:ext cx="2344728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u="sng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ჭრილი 1-1</a:t>
            </a:r>
            <a:endParaRPr lang="ru-RU" sz="1400" b="1" i="1" u="sng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62151" y="3732449"/>
            <a:ext cx="2344728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u="sng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ჭრილი 2-2</a:t>
            </a:r>
            <a:endParaRPr lang="ru-RU" sz="1400" b="1" i="1" u="sng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6" y="4557723"/>
            <a:ext cx="5256514" cy="249911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№1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36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116</Words>
  <Application>Microsoft Office PowerPoint</Application>
  <PresentationFormat>Произвольный</PresentationFormat>
  <Paragraphs>52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AcadNusx</vt:lpstr>
      <vt:lpstr>Arial</vt:lpstr>
      <vt:lpstr>Brush Script MT</vt:lpstr>
      <vt:lpstr>Calibri</vt:lpstr>
      <vt:lpstr>xAcadNusx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hp</cp:lastModifiedBy>
  <cp:revision>171</cp:revision>
  <cp:lastPrinted>2017-11-21T12:46:14Z</cp:lastPrinted>
  <dcterms:created xsi:type="dcterms:W3CDTF">2008-10-21T07:51:50Z</dcterms:created>
  <dcterms:modified xsi:type="dcterms:W3CDTF">2018-07-29T09:39:37Z</dcterms:modified>
</cp:coreProperties>
</file>